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3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" name="Shape 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" name="Shape 2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" name="Shape 31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4" name="Shape 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0" name="Shape 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 indent="304800">
              <a:buSzPct val="100000"/>
              <a:defRPr sz="4800"/>
            </a:lvl1pPr>
            <a:lvl2pPr algn="ctr" indent="304800">
              <a:buSzPct val="100000"/>
              <a:defRPr sz="4800"/>
            </a:lvl2pPr>
            <a:lvl3pPr algn="ctr" indent="304800">
              <a:buSzPct val="100000"/>
              <a:defRPr sz="4800"/>
            </a:lvl3pPr>
            <a:lvl4pPr algn="ctr" indent="304800">
              <a:buSzPct val="100000"/>
              <a:defRPr sz="4800"/>
            </a:lvl4pPr>
            <a:lvl5pPr algn="ctr" indent="304800">
              <a:buSzPct val="100000"/>
              <a:defRPr sz="4800"/>
            </a:lvl5pPr>
            <a:lvl6pPr algn="ctr" indent="304800">
              <a:buSzPct val="100000"/>
              <a:defRPr sz="4800"/>
            </a:lvl6pPr>
            <a:lvl7pPr algn="ctr" indent="304800">
              <a:buSzPct val="100000"/>
              <a:defRPr sz="4800"/>
            </a:lvl7pPr>
            <a:lvl8pPr algn="ctr" indent="304800">
              <a:buSzPct val="100000"/>
              <a:defRPr sz="4800"/>
            </a:lvl8pPr>
            <a:lvl9pPr algn="ctr" indent="304800">
              <a:buSzPct val="100000"/>
              <a:defRPr sz="4800"/>
            </a:lvl9pPr>
          </a:lstStyle>
          <a:p/>
        </p:txBody>
      </p:sp>
      <p:sp>
        <p:nvSpPr>
          <p:cNvPr id="9" name="Shape 9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mar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 indent="457200">
              <a:defRPr/>
            </a:lvl2pPr>
            <a:lvl3pPr indent="914400">
              <a:defRPr/>
            </a:lvl3pPr>
            <a:lvl4pPr indent="1371600"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2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-171450" marL="285750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1.xml" Type="http://schemas.openxmlformats.org/officeDocument/2006/relationships/slideLayout" Id="rId2"/><Relationship Target="../media/image01.jp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2.xml" Type="http://schemas.openxmlformats.org/officeDocument/2006/relationships/slideLayout" Id="rId3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theme/theme2.xml" Type="http://schemas.openxmlformats.org/officeDocument/2006/relationships/theme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1"/>
          <a:stretch>
            <a:fillRect/>
          </a:stretch>
        </a:blip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indent="-133350" marL="74295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indent="-76200" marL="114300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indent="-114300" marL="1600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indent="-114300" marL="20574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indent="-114300" marL="25146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indent="-114300" marL="29718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indent="-114300" marL="34290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indent="-114300" marL="3886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jp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2229600" x="0"/>
            <a:ext cy="1159799" cx="91440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nl">
                <a:solidFill>
                  <a:srgbClr val="FFFFFF"/>
                </a:solidFill>
              </a:rPr>
              <a:t>Is China nummer 1 met hun arbeidsomstandigheden?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 txBox="1"/>
          <p:nvPr>
            <p:ph type="ctrTitle"/>
          </p:nvPr>
        </p:nvSpPr>
        <p:spPr>
          <a:xfrm>
            <a:off y="393467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3000" lang="nl">
                <a:solidFill>
                  <a:srgbClr val="FFFFFF"/>
                </a:solidFill>
              </a:rPr>
              <a:t>Inhoud</a:t>
            </a:r>
          </a:p>
        </p:txBody>
      </p:sp>
      <p:sp>
        <p:nvSpPr>
          <p:cNvPr id="29" name="Shape 29"/>
          <p:cNvSpPr txBox="1"/>
          <p:nvPr>
            <p:ph idx="1" type="subTitle"/>
          </p:nvPr>
        </p:nvSpPr>
        <p:spPr>
          <a:xfrm>
            <a:off y="1779528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b="1" sz="2400" lang="nl">
                <a:solidFill>
                  <a:srgbClr val="FFFFFF"/>
                </a:solidFill>
              </a:rPr>
              <a:t>Onderwerpen:</a:t>
            </a:r>
          </a:p>
          <a:p>
            <a:pPr rtl="0" lvl="0">
              <a:buNone/>
            </a:pPr>
            <a:r>
              <a:rPr b="1" sz="2400" lang="nl">
                <a:solidFill>
                  <a:srgbClr val="FFFFFF"/>
                </a:solidFill>
              </a:rPr>
              <a:t>1 Wat is het probleem? (Sam)</a:t>
            </a:r>
          </a:p>
          <a:p>
            <a:pPr rtl="0" lvl="0">
              <a:buNone/>
            </a:pPr>
            <a:r>
              <a:rPr b="1" sz="2400" lang="nl">
                <a:solidFill>
                  <a:srgbClr val="FFFFFF"/>
                </a:solidFill>
              </a:rPr>
              <a:t>2 Waar is het probleem? (Jeroen)</a:t>
            </a:r>
          </a:p>
          <a:p>
            <a:pPr rtl="0" lvl="0">
              <a:buNone/>
            </a:pPr>
            <a:r>
              <a:rPr b="1" sz="2400" lang="nl">
                <a:solidFill>
                  <a:srgbClr val="FFFFFF"/>
                </a:solidFill>
              </a:rPr>
              <a:t>3 Waarom is er een probleem? (Rob)</a:t>
            </a:r>
          </a:p>
          <a:p>
            <a:pPr rtl="0" lvl="0">
              <a:buNone/>
            </a:pPr>
            <a:r>
              <a:rPr b="1" sz="2400" lang="nl">
                <a:solidFill>
                  <a:srgbClr val="FFFFFF"/>
                </a:solidFill>
              </a:rPr>
              <a:t>4 Waarom is het probleem daar? (David)</a:t>
            </a:r>
          </a:p>
          <a:p>
            <a:pPr>
              <a:buNone/>
            </a:pPr>
            <a:r>
              <a:rPr b="1" sz="2400" lang="nl">
                <a:solidFill>
                  <a:srgbClr val="FFFFFF"/>
                </a:solidFill>
              </a:rPr>
              <a:t>5 Conclusie (Jeroen)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y="173553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nl">
                <a:solidFill>
                  <a:srgbClr val="FFFFFF"/>
                </a:solidFill>
              </a:rPr>
              <a:t>Wat is het probleem?</a:t>
            </a:r>
          </a:p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y="10309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1800" lang="nl">
                <a:solidFill>
                  <a:srgbClr val="FFFFFF"/>
                </a:solidFill>
              </a:rPr>
              <a:t>
</a:t>
            </a:r>
          </a:p>
          <a:p>
            <a:pPr rtl="0" lvl="0">
              <a:buNone/>
            </a:pPr>
            <a:r>
              <a:rPr sz="1800" lang="nl">
                <a:solidFill>
                  <a:srgbClr val="FFFFFF"/>
                </a:solidFill>
              </a:rPr>
              <a:t>- Slechte arbeidsomstandigheden</a:t>
            </a:r>
          </a:p>
          <a:p>
            <a:pPr rtl="0" lvl="0">
              <a:buNone/>
            </a:pPr>
            <a:r>
              <a:rPr sz="1800" lang="nl">
                <a:solidFill>
                  <a:srgbClr val="FFFFFF"/>
                </a:solidFill>
              </a:rPr>
              <a:t>- 1200 yuan p/m</a:t>
            </a:r>
          </a:p>
          <a:p>
            <a:pPr rtl="0" lvl="0">
              <a:buNone/>
            </a:pPr>
            <a:r>
              <a:rPr sz="1800" lang="nl">
                <a:solidFill>
                  <a:srgbClr val="FFFFFF"/>
                </a:solidFill>
              </a:rPr>
              <a:t>- Zelfmoord</a:t>
            </a:r>
          </a:p>
          <a:p>
            <a:pPr rtl="0" lvl="0">
              <a:buNone/>
            </a:pPr>
            <a:r>
              <a:rPr sz="1800" lang="nl">
                <a:solidFill>
                  <a:srgbClr val="FFFFFF"/>
                </a:solidFill>
              </a:rPr>
              <a:t>- 1 oktober 2013</a:t>
            </a:r>
          </a:p>
          <a:p>
            <a:pPr rtl="0" lvl="0">
              <a:buNone/>
            </a:pPr>
            <a:r>
              <a:rPr sz="1800" lang="nl">
                <a:solidFill>
                  <a:srgbClr val="FFFFFF"/>
                </a:solidFill>
              </a:rPr>
              <a:t>- van 1200 yuan p/m (144 euro) naar 2000 yuan p/m (240 euro)</a:t>
            </a:r>
          </a:p>
          <a:p>
            <a:pPr rtl="0" lvl="0">
              <a:buNone/>
            </a:pPr>
            <a:r>
              <a:rPr sz="1800" lang="nl">
                <a:solidFill>
                  <a:srgbClr val="FFFFFF"/>
                </a:solidFill>
              </a:rPr>
              <a:t>- na 3 maanden</a:t>
            </a:r>
          </a:p>
          <a:p>
            <a:pPr rtl="0" lvl="0">
              <a:buNone/>
            </a:pPr>
            <a:r>
              <a:rPr sz="1800" lang="nl">
                <a:solidFill>
                  <a:srgbClr val="FFFFFF"/>
                </a:solidFill>
              </a:rPr>
              <a:t>- 1 yuan = 0,12 euro</a:t>
            </a:r>
          </a:p>
          <a:p>
            <a:r>
              <a:t/>
            </a:r>
          </a:p>
          <a:p>
            <a:r>
              <a:t/>
            </a:r>
          </a:p>
        </p:txBody>
      </p:sp>
      <p:pic>
        <p:nvPicPr>
          <p:cNvPr id="36" name="Shape 3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817035" x="5305455"/>
            <a:ext cy="2232025" cx="3716171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23" fill="hold" presetSubtype="16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y="611953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nl">
                <a:solidFill>
                  <a:srgbClr val="FFFFFF"/>
                </a:solidFill>
              </a:rPr>
              <a:t>Waar is het probleem?</a:t>
            </a:r>
          </a:p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Clr>
                <a:schemeClr val="dk1"/>
              </a:buClr>
              <a:buSzPct val="45833"/>
              <a:buFont typeface="Arial"/>
              <a:buNone/>
            </a:pPr>
            <a:r>
              <a:rPr sz="2400" lang="nl">
                <a:solidFill>
                  <a:srgbClr val="FFFFFF"/>
                </a:solidFill>
              </a:rPr>
              <a:t>
</a:t>
            </a:r>
            <a:r>
              <a:rPr sz="2400" lang="nl">
                <a:solidFill>
                  <a:srgbClr val="FFFFFF"/>
                </a:solidFill>
              </a:rPr>
              <a:t>-Verre oosten?</a:t>
            </a:r>
          </a:p>
          <a:p>
            <a:pPr rtl="0" lvl="0">
              <a:buClr>
                <a:schemeClr val="dk1"/>
              </a:buClr>
              <a:buSzPct val="45833"/>
              <a:buFont typeface="Arial"/>
              <a:buNone/>
            </a:pPr>
            <a:r>
              <a:rPr sz="2400" lang="nl">
                <a:solidFill>
                  <a:srgbClr val="FFFFFF"/>
                </a:solidFill>
              </a:rPr>
              <a:t>-Zee</a:t>
            </a:r>
          </a:p>
          <a:p>
            <a:pPr rtl="0" lvl="0">
              <a:buClr>
                <a:schemeClr val="dk1"/>
              </a:buClr>
              <a:buSzPct val="45833"/>
              <a:buFont typeface="Arial"/>
              <a:buNone/>
            </a:pPr>
            <a:r>
              <a:rPr sz="2400" lang="nl">
                <a:solidFill>
                  <a:srgbClr val="FFFFFF"/>
                </a:solidFill>
              </a:rPr>
              <a:t>-Vervoer</a:t>
            </a:r>
          </a:p>
          <a:p>
            <a:pPr rtl="0" lvl="0">
              <a:buClr>
                <a:schemeClr val="dk1"/>
              </a:buClr>
              <a:buSzPct val="45833"/>
              <a:buFont typeface="Arial"/>
              <a:buNone/>
            </a:pPr>
            <a:r>
              <a:rPr sz="2400" lang="nl">
                <a:solidFill>
                  <a:srgbClr val="FFFFFF"/>
                </a:solidFill>
              </a:rPr>
              <a:t>-Fabrieken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  <p:pic>
        <p:nvPicPr>
          <p:cNvPr id="49" name="Shape 4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0" x="0"/>
            <a:ext cy="5143499" cx="9143999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23" fill="hold" presetSubtype="16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y="342753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nl">
                <a:solidFill>
                  <a:srgbClr val="FFFFFF"/>
                </a:solidFill>
              </a:rPr>
              <a:t>Waarom is er een probleem</a:t>
            </a:r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1200150" x="457200"/>
            <a:ext cy="38712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1800" lang="nl">
                <a:solidFill>
                  <a:srgbClr val="FFFFFF"/>
                </a:solidFill>
              </a:rPr>
              <a:t>- nu=slecht</a:t>
            </a:r>
          </a:p>
          <a:p>
            <a:pPr rtl="0" lvl="0">
              <a:buNone/>
            </a:pPr>
            <a:r>
              <a:rPr sz="1800" lang="nl">
                <a:solidFill>
                  <a:srgbClr val="FFFFFF"/>
                </a:solidFill>
              </a:rPr>
              <a:t>- later=kan beter</a:t>
            </a:r>
          </a:p>
          <a:p>
            <a:pPr rtl="0" lvl="0">
              <a:buNone/>
            </a:pPr>
            <a:r>
              <a:rPr sz="1800" lang="nl">
                <a:solidFill>
                  <a:srgbClr val="FFFFFF"/>
                </a:solidFill>
              </a:rPr>
              <a:t>- nederland fabrieken veilig</a:t>
            </a:r>
          </a:p>
          <a:p>
            <a:pPr rtl="0" lvl="0">
              <a:buNone/>
            </a:pPr>
            <a:r>
              <a:rPr sz="1800" lang="nl">
                <a:solidFill>
                  <a:srgbClr val="FFFFFF"/>
                </a:solidFill>
              </a:rPr>
              <a:t>- China fabriekenonveilig</a:t>
            </a:r>
          </a:p>
          <a:p>
            <a:r>
              <a:t/>
            </a:r>
          </a:p>
          <a:p>
            <a:r>
              <a:t/>
            </a:r>
          </a:p>
          <a:p>
            <a:pPr rtl="0" lvl="0">
              <a:buNone/>
            </a:pPr>
            <a:r>
              <a:rPr sz="1800" lang="nl">
                <a:solidFill>
                  <a:srgbClr val="FFFFFF"/>
                </a:solidFill>
              </a:rPr>
              <a:t>Ideeën:</a:t>
            </a:r>
          </a:p>
          <a:p>
            <a:pPr rtl="0" lvl="0">
              <a:buNone/>
            </a:pPr>
            <a:r>
              <a:rPr sz="1800" lang="nl">
                <a:solidFill>
                  <a:srgbClr val="FFFFFF"/>
                </a:solidFill>
              </a:rPr>
              <a:t>- grote werkplekken.</a:t>
            </a:r>
          </a:p>
          <a:p>
            <a:pPr rtl="0" lvl="0">
              <a:buNone/>
            </a:pPr>
            <a:r>
              <a:rPr sz="1800" lang="nl">
                <a:solidFill>
                  <a:srgbClr val="FFFFFF"/>
                </a:solidFill>
              </a:rPr>
              <a:t>- onveilige fabrieken sluiten.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3"/>
          <a:stretch>
            <a:fillRect/>
          </a:stretch>
        </p:blipFill>
        <p:spPr>
          <a:xfrm rot="779999">
            <a:off y="1874824" x="4245774"/>
            <a:ext cy="2685199" cx="403257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23" fill="hold" presetSubtype="16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y="25142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nl">
                <a:solidFill>
                  <a:srgbClr val="FFFFFF"/>
                </a:solidFill>
              </a:rPr>
              <a:t>Waarom is het probleem daar? 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1200150" x="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Clr>
                <a:srgbClr val="000000"/>
              </a:buClr>
              <a:buSzPct val="36666"/>
              <a:buFont typeface="Arial"/>
              <a:buNone/>
            </a:pPr>
            <a:r>
              <a:rPr lang="nl">
                <a:solidFill>
                  <a:srgbClr val="FFFFFF"/>
                </a:solidFill>
              </a:rPr>
              <a:t>- foxconn, goedkoop</a:t>
            </a:r>
          </a:p>
          <a:p>
            <a:pPr rtl="0" lvl="0">
              <a:buClr>
                <a:srgbClr val="000000"/>
              </a:buClr>
              <a:buSzPct val="36666"/>
              <a:buFont typeface="Arial"/>
              <a:buNone/>
            </a:pPr>
            <a:r>
              <a:rPr lang="nl">
                <a:solidFill>
                  <a:srgbClr val="FFFFFF"/>
                </a:solidFill>
              </a:rPr>
              <a:t>- kinderen in fabrieken</a:t>
            </a:r>
          </a:p>
          <a:p>
            <a:pPr rtl="0" lvl="0">
              <a:buClr>
                <a:srgbClr val="000000"/>
              </a:buClr>
              <a:buSzPct val="36666"/>
              <a:buFont typeface="Arial"/>
              <a:buNone/>
            </a:pPr>
            <a:r>
              <a:rPr lang="nl">
                <a:solidFill>
                  <a:srgbClr val="FFFFFF"/>
                </a:solidFill>
              </a:rPr>
              <a:t>- teleurgestelde ouders</a:t>
            </a:r>
          </a:p>
          <a:p>
            <a:pPr rtl="0" lvl="0">
              <a:buClr>
                <a:srgbClr val="000000"/>
              </a:buClr>
              <a:buSzPct val="36666"/>
              <a:buFont typeface="Arial"/>
              <a:buNone/>
            </a:pPr>
            <a:r>
              <a:rPr lang="nl">
                <a:solidFill>
                  <a:srgbClr val="FFFFFF"/>
                </a:solidFill>
              </a:rPr>
              <a:t>- hoog zelfmoordgehalte</a:t>
            </a:r>
          </a:p>
        </p:txBody>
      </p:sp>
      <p:pic>
        <p:nvPicPr>
          <p:cNvPr id="63" name="Shape 6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200150" x="5029775"/>
            <a:ext cy="2535100" cx="38682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23" fill="hold" presetSubtype="16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y="1084403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nl">
                <a:solidFill>
                  <a:srgbClr val="FFFFFF"/>
                </a:solidFill>
              </a:rPr>
              <a:t>Conclusie op de hoofdvraag:</a:t>
            </a:r>
          </a:p>
          <a:p>
            <a:pPr>
              <a:buNone/>
            </a:pPr>
            <a:r>
              <a:rPr sz="3000" lang="nl">
                <a:solidFill>
                  <a:srgbClr val="FFFFFF"/>
                </a:solidFill>
              </a:rPr>
              <a:t>Is China nummer 1 in de wereld met hun arbeidsomstandigheden?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y="122130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nl"/>
              <a:t>
</a:t>
            </a:r>
          </a:p>
          <a:p>
            <a:pPr rtl="0" lvl="0">
              <a:buNone/>
            </a:pPr>
            <a:r>
              <a:rPr lang="nl">
                <a:solidFill>
                  <a:srgbClr val="FFFFFF"/>
                </a:solidFill>
              </a:rPr>
              <a:t>- NEE!</a:t>
            </a:r>
          </a:p>
          <a:p>
            <a:pPr rtl="0" lvl="0">
              <a:buNone/>
            </a:pPr>
            <a:r>
              <a:rPr lang="nl">
                <a:solidFill>
                  <a:srgbClr val="FFFFFF"/>
                </a:solidFill>
              </a:rPr>
              <a:t>- Slechte woningen</a:t>
            </a:r>
          </a:p>
          <a:p>
            <a:pPr rtl="0" lvl="0">
              <a:buNone/>
            </a:pPr>
            <a:r>
              <a:rPr lang="nl">
                <a:solidFill>
                  <a:srgbClr val="FFFFFF"/>
                </a:solidFill>
              </a:rPr>
              <a:t>- Veel zelfmoord</a:t>
            </a:r>
          </a:p>
          <a:p>
            <a:pPr>
              <a:buNone/>
            </a:pPr>
            <a:r>
              <a:rPr lang="nl">
                <a:solidFill>
                  <a:srgbClr val="FFFFFF"/>
                </a:solidFill>
              </a:rPr>
              <a:t>- Weinig geld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